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83" r:id="rId4"/>
    <p:sldId id="352" r:id="rId6"/>
    <p:sldId id="256" r:id="rId7"/>
    <p:sldId id="258" r:id="rId8"/>
    <p:sldId id="281" r:id="rId9"/>
    <p:sldId id="282" r:id="rId10"/>
    <p:sldId id="307" r:id="rId11"/>
    <p:sldId id="309" r:id="rId12"/>
    <p:sldId id="310" r:id="rId13"/>
    <p:sldId id="317" r:id="rId14"/>
    <p:sldId id="318" r:id="rId15"/>
    <p:sldId id="316" r:id="rId16"/>
    <p:sldId id="295" r:id="rId17"/>
    <p:sldId id="296" r:id="rId18"/>
    <p:sldId id="319" r:id="rId19"/>
    <p:sldId id="297" r:id="rId20"/>
    <p:sldId id="368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2" pos="3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8" autoAdjust="0"/>
  </p:normalViewPr>
  <p:slideViewPr>
    <p:cSldViewPr snapToGrid="0" showGuides="1">
      <p:cViewPr varScale="1">
        <p:scale>
          <a:sx n="110" d="100"/>
          <a:sy n="110" d="100"/>
        </p:scale>
        <p:origin x="-630" y="-84"/>
      </p:cViewPr>
      <p:guideLst>
        <p:guide orient="horz" pos="2160"/>
        <p:guide pos="3840"/>
        <p:guide pos="3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37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BFA88-4687-4130-A9E9-50D5AF27B2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814D2691-DD87-4568-A487-410F25FC7D0F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F39392A5-FF05-46CA-BCAB-66F6B30E9CAC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19923CFF-D3AF-4708-A83E-D3F3FB5F64CB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19923CFF-D3AF-4708-A83E-D3F3FB5F64CB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762DF930-A6AF-448E-9B6A-67CC5DFFB3B2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068705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18288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2860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27432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200400" indent="457200" defTabSz="106870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FD7C8E41-EEB2-4328-932A-32F7A4F8D9A5}" type="slidenum">
              <a:rPr lang="zh-CN" altLang="en-US" sz="1200" smtClean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zh-CN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56D82B-CA12-4BF0-92DC-C78675322D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</a:t>
            </a:r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任务五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</a:t>
            </a:r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任务六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932723"/>
            <a:ext cx="12192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5"/>
            <a:ext cx="2208245" cy="584771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32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381000" y="939808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18" rIns="9140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08" tIns="45718" rIns="91408" bIns="45718" rtlCol="0">
            <a:spAutoFit/>
          </a:bodyPr>
          <a:lstStyle/>
          <a:p>
            <a:r>
              <a:rPr lang="zh-CN" altLang="en-US" sz="32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32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010" y="215265"/>
            <a:ext cx="1790700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633413" y="318308"/>
            <a:ext cx="10802939" cy="633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3119451" y="1334820"/>
            <a:ext cx="5830887" cy="998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450705" y="1412777"/>
            <a:ext cx="3168352" cy="697627"/>
          </a:xfrm>
          <a:prstGeom prst="rect">
            <a:avLst/>
          </a:prstGeom>
          <a:noFill/>
        </p:spPr>
        <p:txBody>
          <a:bodyPr wrap="square" lIns="121893" tIns="60946" rIns="121893" bIns="60946" rtlCol="0">
            <a:spAutoFit/>
          </a:bodyPr>
          <a:lstStyle/>
          <a:p>
            <a:pPr algn="ctr"/>
            <a:r>
              <a:rPr lang="zh-CN" altLang="en-US" sz="3700" b="1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7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3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65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265432" y="3673937"/>
            <a:ext cx="8096307" cy="544289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endParaRPr lang="zh-CN" altLang="en-US" sz="2665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6320" y="1725406"/>
            <a:ext cx="11842750" cy="8299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4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第</a:t>
            </a:r>
            <a:r>
              <a:rPr lang="en-US" altLang="zh-CN" sz="4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20</a:t>
            </a:r>
            <a:r>
              <a:rPr lang="zh-CN" altLang="en-US" sz="4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课</a:t>
            </a:r>
            <a:r>
              <a:rPr lang="en-US" altLang="zh-CN" sz="4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  </a:t>
            </a:r>
            <a:r>
              <a:rPr lang="zh-CN" altLang="en-US" sz="48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 三国两晋南北朝时期的科技与文化</a:t>
            </a:r>
            <a:endParaRPr lang="zh-CN" altLang="en-US" sz="4800" b="1" dirty="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1581" y="3530644"/>
            <a:ext cx="11187961" cy="2748316"/>
            <a:chOff x="63972" y="3889087"/>
            <a:chExt cx="12064481" cy="2926517"/>
          </a:xfrm>
        </p:grpSpPr>
        <p:sp>
          <p:nvSpPr>
            <p:cNvPr id="33" name="矩形 32"/>
            <p:cNvSpPr/>
            <p:nvPr/>
          </p:nvSpPr>
          <p:spPr>
            <a:xfrm>
              <a:off x="63972" y="3889087"/>
              <a:ext cx="12064481" cy="292651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19175">
                <a:defRPr/>
              </a:pPr>
              <a:endParaRPr lang="zh-CN" altLang="en-US" sz="1240"/>
            </a:p>
          </p:txBody>
        </p:sp>
        <p:pic>
          <p:nvPicPr>
            <p:cNvPr id="15376" name="图片 31" descr="1.jpg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3"/>
            <a:stretch>
              <a:fillRect/>
            </a:stretch>
          </p:blipFill>
          <p:spPr bwMode="auto">
            <a:xfrm>
              <a:off x="174898" y="4067288"/>
              <a:ext cx="3069661" cy="2579347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7" name="图片 36" descr="20120413162023314697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6"/>
            <a:stretch>
              <a:fillRect/>
            </a:stretch>
          </p:blipFill>
          <p:spPr bwMode="auto">
            <a:xfrm>
              <a:off x="8870553" y="4067289"/>
              <a:ext cx="3114873" cy="2643637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8" name="图片 40" descr="W020110616371314842916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8190" y="4067288"/>
              <a:ext cx="2217770" cy="2643637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9" name="图片 41" descr="W020100820627299811074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12" r="5211"/>
            <a:stretch>
              <a:fillRect/>
            </a:stretch>
          </p:blipFill>
          <p:spPr bwMode="auto">
            <a:xfrm>
              <a:off x="5728784" y="4067288"/>
              <a:ext cx="3057762" cy="2651353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79e56b82fe7bf78e0df4d2ae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b="12347"/>
          <a:stretch>
            <a:fillRect/>
          </a:stretch>
        </p:blipFill>
        <p:spPr bwMode="auto">
          <a:xfrm>
            <a:off x="4994694" y="1165895"/>
            <a:ext cx="6438182" cy="322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92" name="Text Box 44"/>
          <p:cNvSpPr txBox="1">
            <a:spLocks noChangeArrowheads="1"/>
          </p:cNvSpPr>
          <p:nvPr/>
        </p:nvSpPr>
        <p:spPr bwMode="auto">
          <a:xfrm>
            <a:off x="836763" y="2703231"/>
            <a:ext cx="2217281" cy="533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1891" tIns="50945" rIns="101891" bIns="50945">
            <a:spAutoFit/>
          </a:bodyPr>
          <a:lstStyle>
            <a:lvl1pPr algn="ctr" fontAlgn="auto">
              <a:lnSpc>
                <a:spcPct val="100000"/>
              </a:lnSpc>
              <a:spcBef>
                <a:spcPct val="50000"/>
              </a:spcBef>
              <a:buNone/>
              <a:defRPr sz="2800" b="1" u="none" strike="noStrike" cap="none" spc="300" normalizeH="0" baseline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/>
              <a:t>《</a:t>
            </a:r>
            <a:r>
              <a:rPr lang="zh-CN" altLang="en-US" dirty="0"/>
              <a:t>女史箴图</a:t>
            </a:r>
            <a:r>
              <a:rPr lang="en-US" altLang="zh-CN" dirty="0"/>
              <a:t>》</a:t>
            </a:r>
            <a:endParaRPr lang="en-US" altLang="zh-CN" dirty="0"/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534839" y="4394331"/>
            <a:ext cx="11050436" cy="1948180"/>
          </a:xfrm>
          <a:prstGeom prst="rect">
            <a:avLst/>
          </a:prstGeom>
          <a:noFill/>
          <a:ln>
            <a:noFill/>
          </a:ln>
        </p:spPr>
        <p:txBody>
          <a:bodyPr wrap="square" lIns="101891" tIns="50945" rIns="101891" bIns="50945">
            <a:spAutoFit/>
          </a:bodyPr>
          <a:lstStyle/>
          <a:p>
            <a:pPr algn="just" eaLnBrk="1" hangingPunct="1"/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1"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女史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”是对</a:t>
            </a:r>
            <a:r>
              <a:rPr kumimoji="1"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知识妇女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的尊称；“</a:t>
            </a:r>
            <a:r>
              <a:rPr kumimoji="1"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箴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”是</a:t>
            </a:r>
            <a:r>
              <a:rPr kumimoji="1"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规劝、劝戒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的意思。</a:t>
            </a:r>
            <a:endParaRPr kumimoji="1"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eaLnBrk="1" hangingPunct="1"/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西晋惠帝司马衷智力残缺，国家大权为其皇后贾氏独揽，其人善妒忌，多权诈，荒淫放恣。朝中大臣张华便收集了历史上各代先贤圣女的事迹写成了九段</a:t>
            </a:r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女史箴</a:t>
            </a:r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，以为劝诫和警示。后来顾恺之就根据文章的内容分段为画，每段有箴文（除第一段外），各段画面形象地揭示了箴文的含义，故称</a:t>
            </a:r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女史箴图</a:t>
            </a:r>
            <a:r>
              <a:rPr kumimoji="1"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kumimoji="1"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 </a:t>
            </a:r>
            <a:endParaRPr kumimoji="1"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圆角矩形 10"/>
          <p:cNvSpPr/>
          <p:nvPr/>
        </p:nvSpPr>
        <p:spPr>
          <a:xfrm>
            <a:off x="940034" y="1420158"/>
            <a:ext cx="120332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绘画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52567" y="3418039"/>
            <a:ext cx="2251493" cy="533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1891" tIns="50945" rIns="101891" bIns="50945"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altLang="zh-CN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  <a:t>《</a:t>
            </a:r>
            <a:r>
              <a:rPr lang="zh-CN" alt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  <a:t>洛神赋图</a:t>
            </a:r>
            <a:r>
              <a:rPr lang="en-US" altLang="zh-CN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  <a:t>》</a:t>
            </a:r>
            <a:endParaRPr lang="en-US" altLang="zh-CN" sz="28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538" y="1168738"/>
            <a:ext cx="9115245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10"/>
          <p:cNvSpPr/>
          <p:nvPr/>
        </p:nvSpPr>
        <p:spPr>
          <a:xfrm>
            <a:off x="783888" y="1263629"/>
            <a:ext cx="111823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绘画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27"/>
          <p:cNvSpPr/>
          <p:nvPr/>
        </p:nvSpPr>
        <p:spPr>
          <a:xfrm>
            <a:off x="704790" y="1292764"/>
            <a:ext cx="116522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雕塑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20"/>
          <p:cNvSpPr>
            <a:spLocks noChangeArrowheads="1"/>
          </p:cNvSpPr>
          <p:nvPr/>
        </p:nvSpPr>
        <p:spPr bwMode="auto">
          <a:xfrm>
            <a:off x="1823914" y="1206176"/>
            <a:ext cx="9535886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indent="0" algn="just" fontAlgn="auto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solidFill>
                  <a:schemeClr val="tx1"/>
                </a:solidFill>
              </a:rPr>
              <a:t>    </a:t>
            </a:r>
            <a:r>
              <a:rPr lang="zh-CN" altLang="en-US" sz="2800" b="1" smtClean="0">
                <a:solidFill>
                  <a:schemeClr val="tx1"/>
                </a:solidFill>
              </a:rPr>
              <a:t>三国</a:t>
            </a:r>
            <a:r>
              <a:rPr lang="zh-CN" altLang="en-US" sz="2800" b="1" dirty="0">
                <a:solidFill>
                  <a:schemeClr val="tx1"/>
                </a:solidFill>
              </a:rPr>
              <a:t>两晋南北朝时期，统治阶级大力宣扬佛教。人们在一些地方的山崖上开凿了许多石窟。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23914" y="3004062"/>
            <a:ext cx="7389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山西大同的云冈石窟、河南洛阳的龙门石窟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23915" y="3983191"/>
            <a:ext cx="95358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这两处石窟群里，雕刻着数以万计的造像。这些造像，继承了秦汉以来我国雕塑艺术的优良传统，也吸收了外来佛教造型艺术的特点，堪称宏伟精巧的雕刻艺术品。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4790" y="2986067"/>
            <a:ext cx="1073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代表：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4790" y="4088080"/>
            <a:ext cx="1073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特点：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8" name="矩形 22"/>
          <p:cNvSpPr>
            <a:spLocks noChangeArrowheads="1"/>
          </p:cNvSpPr>
          <p:nvPr/>
        </p:nvSpPr>
        <p:spPr bwMode="auto">
          <a:xfrm>
            <a:off x="407392" y="1311214"/>
            <a:ext cx="4566860" cy="48936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云</a:t>
            </a:r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冈石窟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位于中国北部</a:t>
            </a:r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山西省大同市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西郊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17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公里处的武周山南麓，依山开凿。存有主要洞窟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45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个，石雕造像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51000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余躯，与敦煌莫高窟、洛阳龙门石窟和天水麦积山石窟并称为中国四大石窟艺术宝库。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1961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年，云冈石窟被国务院公布为全国首批重点文物保护单位。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2001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年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月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日，被联合国教科文组织</a:t>
            </a:r>
            <a:r>
              <a:rPr lang="zh-CN" alt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列入</a:t>
            </a:r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世界遗产名录。</a:t>
            </a:r>
            <a:endParaRPr lang="zh-CN" altLang="en-US" sz="2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4" name="图片 23" descr="t01b86af292b5d387d7.jpg"/>
          <p:cNvPicPr>
            <a:picLocks noChangeAspect="1"/>
          </p:cNvPicPr>
          <p:nvPr/>
        </p:nvPicPr>
        <p:blipFill>
          <a:blip r:embed="rId1"/>
          <a:srcRect b="9855"/>
          <a:stretch>
            <a:fillRect/>
          </a:stretch>
        </p:blipFill>
        <p:spPr>
          <a:xfrm>
            <a:off x="5132718" y="1311215"/>
            <a:ext cx="3112638" cy="2275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图片 25" descr="425404_003431313000_2.jpg"/>
          <p:cNvPicPr>
            <a:picLocks noChangeAspect="1"/>
          </p:cNvPicPr>
          <p:nvPr/>
        </p:nvPicPr>
        <p:blipFill>
          <a:blip r:embed="rId2"/>
          <a:srcRect r="8478" b="6891"/>
          <a:stretch>
            <a:fillRect/>
          </a:stretch>
        </p:blipFill>
        <p:spPr>
          <a:xfrm>
            <a:off x="5132718" y="3838755"/>
            <a:ext cx="3112638" cy="2234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图片 26" descr="198063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5668" y="1311214"/>
            <a:ext cx="3229390" cy="227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图片 28" descr="58760_20120503231452501200_1.jpg"/>
          <p:cNvPicPr>
            <a:picLocks noChangeAspect="1"/>
          </p:cNvPicPr>
          <p:nvPr/>
        </p:nvPicPr>
        <p:blipFill>
          <a:blip r:embed="rId4"/>
          <a:srcRect b="5803"/>
          <a:stretch>
            <a:fillRect/>
          </a:stretch>
        </p:blipFill>
        <p:spPr>
          <a:xfrm>
            <a:off x="8545667" y="3838755"/>
            <a:ext cx="3229391" cy="2234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圆角矩形 27"/>
          <p:cNvSpPr/>
          <p:nvPr/>
        </p:nvSpPr>
        <p:spPr>
          <a:xfrm>
            <a:off x="5523812" y="149844"/>
            <a:ext cx="116522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雕塑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1" name="矩形 29"/>
          <p:cNvSpPr>
            <a:spLocks noChangeArrowheads="1"/>
          </p:cNvSpPr>
          <p:nvPr/>
        </p:nvSpPr>
        <p:spPr bwMode="auto">
          <a:xfrm>
            <a:off x="464410" y="2254993"/>
            <a:ext cx="5349794" cy="40925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龙门石窟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位于洛阳市龙门山与香山上。中国四大石窟之一。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龙门石窟开凿于北魏孝文帝年间，之后历经东魏、西魏、北齐、隋、唐、五代、宋等朝代连续大规模营造达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400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余年之久，南北长达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公里，今存有窟龛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2345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个，造像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万余尊，碑刻题记</a:t>
            </a: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2800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余品。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2000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年，龙门石窟被联合国科教文组织列为</a:t>
            </a:r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世界文化遗产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1" name="图片 30" descr="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4700" y="1109893"/>
            <a:ext cx="3198662" cy="112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图片 31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804" y="1109893"/>
            <a:ext cx="5676900" cy="1911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图片 32" descr="3.jpg"/>
          <p:cNvPicPr>
            <a:picLocks noChangeAspect="1"/>
          </p:cNvPicPr>
          <p:nvPr/>
        </p:nvPicPr>
        <p:blipFill>
          <a:blip r:embed="rId3"/>
          <a:srcRect t="7654"/>
          <a:stretch>
            <a:fillRect/>
          </a:stretch>
        </p:blipFill>
        <p:spPr>
          <a:xfrm>
            <a:off x="5918504" y="3194261"/>
            <a:ext cx="5664200" cy="3016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圆角矩形 27"/>
          <p:cNvSpPr/>
          <p:nvPr/>
        </p:nvSpPr>
        <p:spPr>
          <a:xfrm>
            <a:off x="5523812" y="149844"/>
            <a:ext cx="116522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雕塑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1" name="矩形 29"/>
          <p:cNvSpPr>
            <a:spLocks noChangeArrowheads="1"/>
          </p:cNvSpPr>
          <p:nvPr/>
        </p:nvSpPr>
        <p:spPr bwMode="auto">
          <a:xfrm>
            <a:off x="610809" y="2524770"/>
            <a:ext cx="4090466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诗：曹操父子、陶渊明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29"/>
          <p:cNvSpPr>
            <a:spLocks noChangeArrowheads="1"/>
          </p:cNvSpPr>
          <p:nvPr/>
        </p:nvSpPr>
        <p:spPr bwMode="auto">
          <a:xfrm>
            <a:off x="610809" y="3644312"/>
            <a:ext cx="4189095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民歌：北朝民歌慷慨豪迈，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南方民歌细腻婉转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013" y="1117289"/>
            <a:ext cx="3951605" cy="502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9"/>
          <a:stretch>
            <a:fillRect/>
          </a:stretch>
        </p:blipFill>
        <p:spPr bwMode="auto">
          <a:xfrm>
            <a:off x="8022566" y="2786380"/>
            <a:ext cx="3674050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 27"/>
          <p:cNvSpPr/>
          <p:nvPr/>
        </p:nvSpPr>
        <p:spPr>
          <a:xfrm>
            <a:off x="697073" y="1377004"/>
            <a:ext cx="116522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文学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87583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altLang="zh-CN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01767" y="1157619"/>
            <a:ext cx="10925714" cy="1273175"/>
          </a:xfrm>
          <a:prstGeom prst="rect">
            <a:avLst/>
          </a:prstGeo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381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3200" b="1" smtClean="0">
                <a:latin typeface="微软雅黑" panose="020B0503020204020204" charset="-122"/>
                <a:ea typeface="微软雅黑" panose="020B0503020204020204" charset="-122"/>
              </a:rPr>
              <a:t>  结合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本单元所学知识，思考：三国两晋南北朝时期，科技与文化能够取得辉煌成果的原因有哪些？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488" y="3137349"/>
            <a:ext cx="11108993" cy="257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）北方各族人民的大交融。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）江南地区的开发。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）佛教的传入，对中国建筑、绘画、文学等方面产生了深远影响。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）科学家的不懈努力。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2397760" y="2564553"/>
            <a:ext cx="7574280" cy="2400300"/>
          </a:xfrm>
          <a:prstGeom prst="rect">
            <a:avLst/>
          </a:prstGeom>
          <a:noFill/>
          <a:ln w="9525">
            <a:noFill/>
          </a:ln>
        </p:spPr>
        <p:txBody>
          <a:bodyPr lIns="121912" tIns="60956" rIns="121912" bIns="60956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32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533" y="1073806"/>
            <a:ext cx="11252835" cy="5262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了解贾思勰与《齐民要术》，科学家祖冲之与圆周率、《大明历》；了解王羲之与《兰亭序》、顾恺之与《女史箴图》《洛神赋图》、云冈石窟和龙门石窟等艺术成就</a:t>
            </a:r>
            <a:r>
              <a:rPr lang="zh-CN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（时空观念、史料实证）</a:t>
            </a: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 sz="28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通过三国两晋南北朝时期的科技成就，了解生产力的发展在历史发展过程中的作用。</a:t>
            </a:r>
            <a:r>
              <a:rPr lang="zh-CN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（唯物史观、历史解释）</a:t>
            </a:r>
            <a:endParaRPr lang="zh-CN" altLang="zh-CN" sz="28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通过了解这一时期科技文化的辉煌成就，理解中华优秀传统文化的独特价值和突出优势，认识到</a:t>
            </a:r>
            <a:r>
              <a:rPr lang="zh-CN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继承与创新中华优秀</a:t>
            </a:r>
            <a:r>
              <a:rPr lang="zh-CN" altLang="zh-CN" sz="2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传统文化的重要性，增强民族自尊心、自信心和自豪感。</a:t>
            </a: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唯物史观、家国情怀</a:t>
            </a: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754750" y="4978229"/>
            <a:ext cx="342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中国风</a:t>
            </a:r>
            <a:endParaRPr lang="zh-CN" altLang="en-US" sz="2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 27"/>
          <p:cNvSpPr/>
          <p:nvPr/>
        </p:nvSpPr>
        <p:spPr>
          <a:xfrm>
            <a:off x="462002" y="1026124"/>
            <a:ext cx="1261884" cy="549469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农学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452049" y="1231848"/>
            <a:ext cx="2004541" cy="159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250000"/>
              </a:lnSpc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时期：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代表作：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52419" y="1052373"/>
            <a:ext cx="2172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贾思勰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altLang="zh-CN" sz="28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xié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19959" y="2874783"/>
            <a:ext cx="7165581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FontTx/>
              <a:buNone/>
              <a:defRPr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主张农业生产要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遵循自然规律</a:t>
            </a:r>
            <a:r>
              <a:rPr lang="en-US" altLang="zh-CN" sz="2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种植农作物要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因地制宜，不误农时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；提倡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改进生产技术和工具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；还提出了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多种经营和商品生产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等重要思想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452049" y="2848889"/>
            <a:ext cx="1988045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主要内容：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23740" y="167452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北朝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52419" y="230815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齐民要术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9" descr="jiasisuxiang_6702625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456" b="3601"/>
          <a:stretch>
            <a:fillRect/>
          </a:stretch>
        </p:blipFill>
        <p:spPr>
          <a:xfrm>
            <a:off x="8764372" y="661117"/>
            <a:ext cx="3070450" cy="5775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图片 20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1886" y="1014826"/>
            <a:ext cx="3670387" cy="1900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圆角矩形 12"/>
          <p:cNvSpPr/>
          <p:nvPr/>
        </p:nvSpPr>
        <p:spPr>
          <a:xfrm>
            <a:off x="452049" y="4157561"/>
            <a:ext cx="6104026" cy="5788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defTabSz="1019175">
              <a:defRPr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地位</a:t>
            </a:r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600" b="1" smtClean="0">
                <a:latin typeface="黑体" panose="02010609060101010101" pitchFamily="49" charset="-122"/>
                <a:ea typeface="黑体" panose="02010609060101010101" pitchFamily="49" charset="-122"/>
              </a:rPr>
              <a:t>我国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现存最早的一部完整的农书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2002" y="4821288"/>
            <a:ext cx="947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影响：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24088" y="4843293"/>
            <a:ext cx="7861452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①突显了我国古代科学家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以民生为本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的务实精神，反映出当时农业生产技术已经达到很高的水平。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②对后世农学的发展有深远影响，在世界农学史上占有重要地位。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8" grpId="0"/>
      <p:bldP spid="19" grpId="0"/>
      <p:bldP spid="22" grpId="0" bldLvl="0" animBg="1"/>
      <p:bldP spid="2" grpId="0"/>
      <p:bldP spid="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9"/>
          <p:cNvSpPr/>
          <p:nvPr/>
        </p:nvSpPr>
        <p:spPr>
          <a:xfrm>
            <a:off x="448942" y="1721350"/>
            <a:ext cx="1762038" cy="524463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数学成就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20"/>
          <p:cNvSpPr>
            <a:spLocks noChangeArrowheads="1"/>
          </p:cNvSpPr>
          <p:nvPr/>
        </p:nvSpPr>
        <p:spPr bwMode="auto">
          <a:xfrm>
            <a:off x="480075" y="2247614"/>
            <a:ext cx="812908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665" b="1">
                <a:solidFill>
                  <a:schemeClr val="tx1"/>
                </a:solidFill>
              </a:rPr>
              <a:t>    </a:t>
            </a:r>
            <a:r>
              <a:rPr lang="zh-CN" altLang="en-US" sz="2665" b="1" smtClean="0">
                <a:solidFill>
                  <a:schemeClr val="tx1"/>
                </a:solidFill>
              </a:rPr>
              <a:t>运用</a:t>
            </a:r>
            <a:r>
              <a:rPr lang="zh-CN" altLang="en-US" sz="2665" b="1" dirty="0">
                <a:solidFill>
                  <a:srgbClr val="FF0000"/>
                </a:solidFill>
              </a:rPr>
              <a:t>刘徽</a:t>
            </a:r>
            <a:r>
              <a:rPr lang="zh-CN" altLang="en-US" sz="2665" b="1" dirty="0">
                <a:solidFill>
                  <a:schemeClr val="tx1"/>
                </a:solidFill>
              </a:rPr>
              <a:t>的方法，把</a:t>
            </a:r>
            <a:r>
              <a:rPr lang="zh-CN" altLang="en-US" sz="2665" b="1" dirty="0">
                <a:solidFill>
                  <a:srgbClr val="FF0000"/>
                </a:solidFill>
              </a:rPr>
              <a:t>圆周率</a:t>
            </a:r>
            <a:r>
              <a:rPr lang="zh-CN" altLang="en-US" sz="2665" b="1" dirty="0">
                <a:solidFill>
                  <a:schemeClr val="tx1"/>
                </a:solidFill>
              </a:rPr>
              <a:t>精确到小数点以后的第</a:t>
            </a:r>
            <a:r>
              <a:rPr lang="zh-CN" altLang="en-US" sz="2665" b="1" dirty="0">
                <a:solidFill>
                  <a:srgbClr val="FF0000"/>
                </a:solidFill>
              </a:rPr>
              <a:t>七</a:t>
            </a:r>
            <a:r>
              <a:rPr lang="zh-CN" altLang="en-US" sz="2665" b="1" dirty="0">
                <a:solidFill>
                  <a:schemeClr val="tx1"/>
                </a:solidFill>
              </a:rPr>
              <a:t>位数字，即</a:t>
            </a:r>
            <a:r>
              <a:rPr lang="en-US" altLang="zh-CN" sz="2665" b="1" dirty="0">
                <a:solidFill>
                  <a:schemeClr val="tx1"/>
                </a:solidFill>
              </a:rPr>
              <a:t>3.1415926</a:t>
            </a:r>
            <a:r>
              <a:rPr lang="zh-CN" altLang="en-US" sz="2665" b="1" dirty="0">
                <a:solidFill>
                  <a:schemeClr val="tx1"/>
                </a:solidFill>
              </a:rPr>
              <a:t>和</a:t>
            </a:r>
            <a:r>
              <a:rPr lang="en-US" altLang="zh-CN" sz="2665" b="1" dirty="0">
                <a:solidFill>
                  <a:schemeClr val="tx1"/>
                </a:solidFill>
              </a:rPr>
              <a:t>3.1415927</a:t>
            </a:r>
            <a:r>
              <a:rPr lang="zh-CN" altLang="en-US" sz="2665" b="1" dirty="0">
                <a:solidFill>
                  <a:schemeClr val="tx1"/>
                </a:solidFill>
              </a:rPr>
              <a:t>之间。这项成果领先世界</a:t>
            </a:r>
            <a:r>
              <a:rPr lang="zh-CN" altLang="en-US" sz="2665" b="1" dirty="0">
                <a:solidFill>
                  <a:srgbClr val="FF0000"/>
                </a:solidFill>
              </a:rPr>
              <a:t>近千年</a:t>
            </a:r>
            <a:r>
              <a:rPr lang="zh-CN" altLang="en-US" sz="2665" b="1" dirty="0">
                <a:solidFill>
                  <a:schemeClr val="tx1"/>
                </a:solidFill>
              </a:rPr>
              <a:t>。</a:t>
            </a:r>
            <a:endParaRPr lang="zh-CN" altLang="en-US" sz="2665" b="1" dirty="0">
              <a:solidFill>
                <a:schemeClr val="tx1"/>
              </a:solidFill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3498786" y="1029075"/>
            <a:ext cx="673862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时期：中国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南北朝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时期一位杰出的科学家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2557046" y="1697539"/>
            <a:ext cx="2728632" cy="5613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050" b="1" dirty="0">
                <a:latin typeface="黑体" panose="02010609060101010101" pitchFamily="49" charset="-122"/>
                <a:ea typeface="黑体" panose="02010609060101010101" pitchFamily="49" charset="-122"/>
              </a:rPr>
              <a:t>著作：</a:t>
            </a:r>
            <a:r>
              <a:rPr lang="en-US" altLang="zh-CN" sz="26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6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缀术</a:t>
            </a:r>
            <a:r>
              <a:rPr lang="en-US" altLang="zh-CN" sz="26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6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20" descr="t0128f3ba41ada221f2.jpg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4508" b="2733"/>
          <a:stretch>
            <a:fillRect/>
          </a:stretch>
        </p:blipFill>
        <p:spPr bwMode="auto">
          <a:xfrm>
            <a:off x="8741285" y="1565904"/>
            <a:ext cx="2992243" cy="467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圆角矩形 19"/>
          <p:cNvSpPr/>
          <p:nvPr/>
        </p:nvSpPr>
        <p:spPr>
          <a:xfrm>
            <a:off x="480075" y="1014216"/>
            <a:ext cx="2761475" cy="551688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科学家祖冲之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9"/>
          <p:cNvSpPr/>
          <p:nvPr/>
        </p:nvSpPr>
        <p:spPr>
          <a:xfrm>
            <a:off x="459336" y="3579203"/>
            <a:ext cx="1751643" cy="529602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天文历法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20"/>
          <p:cNvSpPr>
            <a:spLocks noChangeArrowheads="1"/>
          </p:cNvSpPr>
          <p:nvPr/>
        </p:nvSpPr>
        <p:spPr bwMode="auto">
          <a:xfrm>
            <a:off x="410859" y="4129647"/>
            <a:ext cx="8198303" cy="12915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6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600" b="1" smtClean="0">
                <a:latin typeface="黑体" panose="02010609060101010101" pitchFamily="49" charset="-122"/>
                <a:ea typeface="黑体" panose="02010609060101010101" pitchFamily="49" charset="-122"/>
              </a:rPr>
              <a:t>他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所测算的一年时间，与现代天文学测算的结果相差不到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秒；创制当时最先进的历法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大明历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，后来由朝廷正式颁行。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圆角矩形 27"/>
          <p:cNvSpPr/>
          <p:nvPr/>
        </p:nvSpPr>
        <p:spPr>
          <a:xfrm>
            <a:off x="480124" y="5441485"/>
            <a:ext cx="1854665" cy="492444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机械制造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8"/>
          <p:cNvSpPr>
            <a:spLocks noChangeArrowheads="1"/>
          </p:cNvSpPr>
          <p:nvPr/>
        </p:nvSpPr>
        <p:spPr bwMode="auto">
          <a:xfrm>
            <a:off x="459548" y="5970098"/>
            <a:ext cx="7792235" cy="4914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制造出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指南车、水碓磨、千里船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等。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  <p:bldP spid="18" grpId="0" bldLvl="0" animBg="1"/>
      <p:bldP spid="19" grpId="0"/>
      <p:bldP spid="20" grpId="0" bldLvl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4882736" y="193459"/>
            <a:ext cx="2121184" cy="578911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祖冲之成就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633" name="图片 29" descr="u=2616315846,3891636194&amp;fm=21&amp;gp=0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90" y="3620528"/>
            <a:ext cx="3234632" cy="289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图片 30" descr="　指南车结构示意图（网络图）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E1E1E1"/>
              </a:clrFrom>
              <a:clrTo>
                <a:srgbClr val="E1E1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89" y="1036959"/>
            <a:ext cx="3518784" cy="268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图片 31" descr="连环画《祖冲之》中的“水碓磨”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083" y="994602"/>
            <a:ext cx="4598779" cy="331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5041900" y="4554496"/>
            <a:ext cx="3278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连环画中的“水碓磨”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10049" y="4469681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指南车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6638" name="图片 34" descr="8d5494eef01f3a29052088b49f25bc315d607cdb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698" y="2042420"/>
            <a:ext cx="3483914" cy="35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9194195" y="5765120"/>
            <a:ext cx="2040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祖冲之千里船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37" name="圆角矩形标注 36"/>
          <p:cNvSpPr/>
          <p:nvPr/>
        </p:nvSpPr>
        <p:spPr>
          <a:xfrm>
            <a:off x="9677704" y="1270420"/>
            <a:ext cx="1905000" cy="543984"/>
          </a:xfrm>
          <a:prstGeom prst="wedgeRoundRectCallout">
            <a:avLst>
              <a:gd name="adj1" fmla="val 1930"/>
              <a:gd name="adj2" fmla="val 2198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285" dirty="0">
                <a:latin typeface="黑体" panose="02010609060101010101" pitchFamily="49" charset="-122"/>
                <a:ea typeface="黑体" panose="02010609060101010101" pitchFamily="49" charset="-122"/>
              </a:rPr>
              <a:t>日行百余里</a:t>
            </a:r>
            <a:endParaRPr lang="zh-CN" altLang="en-US" sz="2285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圆角矩形标注 37"/>
          <p:cNvSpPr/>
          <p:nvPr/>
        </p:nvSpPr>
        <p:spPr>
          <a:xfrm>
            <a:off x="3811188" y="5682801"/>
            <a:ext cx="3606800" cy="543984"/>
          </a:xfrm>
          <a:prstGeom prst="wedgeRoundRectCallout">
            <a:avLst>
              <a:gd name="adj1" fmla="val -43525"/>
              <a:gd name="adj2" fmla="val -1174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285" dirty="0">
                <a:latin typeface="黑体" panose="02010609060101010101" pitchFamily="49" charset="-122"/>
                <a:ea typeface="黑体" panose="02010609060101010101" pitchFamily="49" charset="-122"/>
              </a:rPr>
              <a:t>圆转不穷，而司方如一</a:t>
            </a:r>
            <a:endParaRPr lang="zh-CN" altLang="en-US" sz="2285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4968416" y="176302"/>
            <a:ext cx="2493433" cy="544289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其他方面成就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7175" y="941175"/>
            <a:ext cx="111330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19175"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他在音律、文学、考据方面也有造诣，他精通音律，擅长下棋，还写有小说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述异记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，是历史上少有的博学多才的人物。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9" name="矩形 19"/>
          <p:cNvSpPr>
            <a:spLocks noChangeArrowheads="1"/>
          </p:cNvSpPr>
          <p:nvPr/>
        </p:nvSpPr>
        <p:spPr bwMode="auto">
          <a:xfrm>
            <a:off x="517175" y="5441313"/>
            <a:ext cx="10964573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为纪念这位伟大的古代科学家，人们将月球背面的一座环形山命名为“祖冲之环形山”，把小行星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1888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命名为“祖冲之小行星”。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82" name="图片 20" descr="01300000207463121906951781006_s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75" y="1878913"/>
            <a:ext cx="3839125" cy="359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图片 21" descr="s_bk_bc2034128169a64bfa7f690a55569625_N7N16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671" y="1878913"/>
            <a:ext cx="4353983" cy="359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图片 22" descr="QQ截图201612021414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264" y="1878913"/>
            <a:ext cx="2525226" cy="359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92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27"/>
          <p:cNvSpPr/>
          <p:nvPr/>
        </p:nvSpPr>
        <p:spPr>
          <a:xfrm>
            <a:off x="663365" y="1074939"/>
            <a:ext cx="1918021" cy="537834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书法成就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0652" y="1711275"/>
            <a:ext cx="9517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背景</a:t>
            </a:r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3085" y="1711275"/>
            <a:ext cx="5817055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①汉朝造纸术的发明（物质条件）。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②人们对书法美的不懈追求。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43086" y="3145348"/>
            <a:ext cx="18941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东汉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以后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5057" y="3507474"/>
            <a:ext cx="2104757" cy="2870872"/>
            <a:chOff x="9394845" y="3282273"/>
            <a:chExt cx="2843916" cy="3575727"/>
          </a:xfrm>
        </p:grpSpPr>
        <p:pic>
          <p:nvPicPr>
            <p:cNvPr id="8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4"/>
            <a:stretch>
              <a:fillRect/>
            </a:stretch>
          </p:blipFill>
          <p:spPr bwMode="auto">
            <a:xfrm rot="21440063">
              <a:off x="9394845" y="3282273"/>
              <a:ext cx="2843916" cy="239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117"/>
            <a:stretch>
              <a:fillRect/>
            </a:stretch>
          </p:blipFill>
          <p:spPr bwMode="auto">
            <a:xfrm>
              <a:off x="10624842" y="4478694"/>
              <a:ext cx="383922" cy="237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图片 12" descr="200805281302558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>
            <a:fillRect/>
          </a:stretch>
        </p:blipFill>
        <p:spPr bwMode="auto">
          <a:xfrm>
            <a:off x="8366176" y="990479"/>
            <a:ext cx="3444160" cy="29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 t="19246" r="2380" b="42319"/>
          <a:stretch>
            <a:fillRect/>
          </a:stretch>
        </p:blipFill>
        <p:spPr bwMode="auto">
          <a:xfrm>
            <a:off x="8366176" y="3933691"/>
            <a:ext cx="3444160" cy="248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643351" y="3976859"/>
            <a:ext cx="2083913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曹魏时期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96660" y="3975609"/>
            <a:ext cx="2353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锺繇和胡昭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643351" y="4944422"/>
            <a:ext cx="1550051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西晋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51612" y="4989824"/>
            <a:ext cx="33961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设置书博士，教学生学习锺、胡书体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25"/>
          <p:cNvSpPr>
            <a:spLocks noChangeArrowheads="1"/>
          </p:cNvSpPr>
          <p:nvPr/>
        </p:nvSpPr>
        <p:spPr bwMode="auto">
          <a:xfrm>
            <a:off x="8366176" y="990479"/>
            <a:ext cx="1310217" cy="706755"/>
          </a:xfrm>
          <a:prstGeom prst="rect">
            <a:avLst/>
          </a:prstGeom>
          <a:solidFill>
            <a:schemeClr val="bg2">
              <a:lumMod val="95000"/>
              <a:alpha val="86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锺繇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宣示表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3"/>
          <p:cNvSpPr>
            <a:spLocks noChangeArrowheads="1"/>
          </p:cNvSpPr>
          <p:nvPr/>
        </p:nvSpPr>
        <p:spPr bwMode="auto">
          <a:xfrm>
            <a:off x="8366176" y="5977678"/>
            <a:ext cx="1364476" cy="443968"/>
          </a:xfrm>
          <a:prstGeom prst="rect">
            <a:avLst/>
          </a:prstGeom>
          <a:solidFill>
            <a:schemeClr val="bg2">
              <a:lumMod val="95000"/>
              <a:alpha val="8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3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6870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285" b="1" dirty="0">
                <a:latin typeface="黑体" panose="02010609060101010101" pitchFamily="49" charset="-122"/>
                <a:ea typeface="黑体" panose="02010609060101010101" pitchFamily="49" charset="-122"/>
              </a:rPr>
              <a:t>胡昭作品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7" grpId="0"/>
      <p:bldP spid="19" grpId="0"/>
      <p:bldP spid="20" grpId="0" bldLvl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3"/>
          <p:cNvSpPr txBox="1"/>
          <p:nvPr/>
        </p:nvSpPr>
        <p:spPr>
          <a:xfrm>
            <a:off x="590233" y="1145936"/>
            <a:ext cx="130556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3.</a:t>
            </a:r>
            <a:r>
              <a:rPr lang="zh-CN" altLang="en-US" dirty="0"/>
              <a:t>东晋</a:t>
            </a:r>
            <a:endParaRPr lang="zh-CN" altLang="en-US" dirty="0"/>
          </a:p>
        </p:txBody>
      </p:sp>
      <p:sp>
        <p:nvSpPr>
          <p:cNvPr id="7" name="圆角矩形 27"/>
          <p:cNvSpPr/>
          <p:nvPr/>
        </p:nvSpPr>
        <p:spPr>
          <a:xfrm>
            <a:off x="5537489" y="168302"/>
            <a:ext cx="1918021" cy="537834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书法成就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8563" y="1077719"/>
            <a:ext cx="6741528" cy="189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王羲之所作楷、行、草书尤为精湛。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笔势“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飘若浮云，矫若惊龙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”。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代表作：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兰亭集序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——“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天下第一行书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4508929" y="3885885"/>
            <a:ext cx="2197941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4.</a:t>
            </a:r>
            <a:r>
              <a:rPr lang="zh-CN" altLang="en-US" dirty="0"/>
              <a:t>北魏时期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508929" y="4809431"/>
            <a:ext cx="7178148" cy="119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6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600" b="1" smtClean="0">
                <a:latin typeface="黑体" panose="02010609060101010101" pitchFamily="49" charset="-122"/>
                <a:ea typeface="黑体" panose="02010609060101010101" pitchFamily="49" charset="-122"/>
              </a:rPr>
              <a:t>北魏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统治者崇尚中原文化，重视书法艺术，流传下来的碑刻书体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苍劲厚重，粗犷雄浑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Picture 5" descr="C:\My Documents\初一9班\图片资料\古代书法\龙门二十品-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23" y="3001992"/>
            <a:ext cx="3027680" cy="338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472403" y="3767307"/>
            <a:ext cx="575104" cy="208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01891" tIns="50945" rIns="101891" bIns="50945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龙门二十品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89"/>
          <a:stretch>
            <a:fillRect/>
          </a:stretch>
        </p:blipFill>
        <p:spPr>
          <a:xfrm>
            <a:off x="8716049" y="1026951"/>
            <a:ext cx="2971028" cy="33097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8" grpId="0" bldLvl="0" animBg="1"/>
      <p:bldP spid="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0"/>
          <p:cNvSpPr/>
          <p:nvPr/>
        </p:nvSpPr>
        <p:spPr>
          <a:xfrm>
            <a:off x="717231" y="1022977"/>
            <a:ext cx="1137285" cy="519430"/>
          </a:xfrm>
          <a:prstGeom prst="roundRect">
            <a:avLst/>
          </a:prstGeom>
          <a:solidFill>
            <a:srgbClr val="996600"/>
          </a:solidFill>
          <a:ln>
            <a:solidFill>
              <a:srgbClr val="99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175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绘画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86205" y="886578"/>
            <a:ext cx="964220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600" b="1" smtClean="0">
                <a:latin typeface="黑体" panose="02010609060101010101" pitchFamily="49" charset="-122"/>
                <a:ea typeface="黑体" panose="02010609060101010101" pitchFamily="49" charset="-122"/>
              </a:rPr>
              <a:t>三国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两晋南北朝时期，由于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佛教盛行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宗教画占据主要地位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。同时，随着山水诗的增多，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山水画开始兴起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86205" y="2166075"/>
            <a:ext cx="25379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东晋时期顾恺之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7231" y="2166075"/>
            <a:ext cx="10730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代表：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18062" y="2155475"/>
            <a:ext cx="434213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女史箴图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洛神赋图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Picture 2" descr="79e56b82fe7bf78e0df4d2ae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50"/>
          <a:stretch>
            <a:fillRect/>
          </a:stretch>
        </p:blipFill>
        <p:spPr bwMode="auto">
          <a:xfrm>
            <a:off x="539514" y="3008848"/>
            <a:ext cx="4432041" cy="289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890" y="2773988"/>
            <a:ext cx="6562057" cy="362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ISPRING_PRESENTATION_TITLE" val="PowerPoint 演示文稿"/>
  <p:tag name="commondata" val="eyJoZGlkIjoiMDc0YmVkNzIyYTUyMGViMjlkZjRjOWNkOGFjNWZiMmUifQ==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1929</Words>
  <Application>WPS 演示</Application>
  <PresentationFormat>自定义</PresentationFormat>
  <Paragraphs>167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黑体</vt:lpstr>
      <vt:lpstr>华文隶书</vt:lpstr>
      <vt:lpstr>Calibri</vt:lpstr>
      <vt:lpstr>等线</vt:lpstr>
      <vt:lpstr>微软雅黑</vt:lpstr>
      <vt:lpstr>Arial Unicode MS</vt:lpstr>
      <vt:lpstr>1_自定义设计方案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《洛神赋图》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古典中国风</dc:title>
  <dc:creator>第一PPT</dc:creator>
  <cp:keywords>www.1ppt.com</cp:keywords>
  <dc:description>www.1ppt.com</dc:description>
  <cp:lastModifiedBy>Administrator</cp:lastModifiedBy>
  <cp:revision>97</cp:revision>
  <dcterms:created xsi:type="dcterms:W3CDTF">2019-07-18T07:05:00Z</dcterms:created>
  <dcterms:modified xsi:type="dcterms:W3CDTF">2024-07-12T01:05:01Z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29BBAC280639436B80BC52FB64DBDF86</vt:lpwstr>
  </property>
  <property fmtid="{D5CDD505-2E9C-101B-9397-08002B2CF9AE}" pid="3" name="KSOProductBuildVer">
    <vt:lpwstr>2052-12.1.0.16929</vt:lpwstr>
  </property>
</Properties>
</file>